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78" r:id="rId3"/>
    <p:sldId id="342" r:id="rId4"/>
    <p:sldId id="343" r:id="rId5"/>
    <p:sldId id="344" r:id="rId6"/>
    <p:sldId id="306" r:id="rId7"/>
    <p:sldId id="339" r:id="rId8"/>
    <p:sldId id="340" r:id="rId9"/>
    <p:sldId id="341" r:id="rId10"/>
    <p:sldId id="345" r:id="rId11"/>
    <p:sldId id="346" r:id="rId12"/>
    <p:sldId id="347" r:id="rId13"/>
    <p:sldId id="352" r:id="rId14"/>
    <p:sldId id="353" r:id="rId15"/>
    <p:sldId id="354" r:id="rId16"/>
    <p:sldId id="355" r:id="rId17"/>
    <p:sldId id="357" r:id="rId18"/>
    <p:sldId id="356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1" r:id="rId32"/>
    <p:sldId id="372" r:id="rId33"/>
    <p:sldId id="370" r:id="rId34"/>
    <p:sldId id="373" r:id="rId35"/>
    <p:sldId id="374" r:id="rId36"/>
    <p:sldId id="375" r:id="rId37"/>
    <p:sldId id="378" r:id="rId38"/>
    <p:sldId id="376" r:id="rId39"/>
    <p:sldId id="377" r:id="rId40"/>
  </p:sldIdLst>
  <p:sldSz cx="12192000" cy="6858000"/>
  <p:notesSz cx="7103745" cy="10234295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gs" Target="tags/tag1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varying</a:t>
            </a:r>
            <a:r>
              <a:rPr lang="zh-CN" altLang="en-US"/>
              <a:t>变量的行为与</a:t>
            </a:r>
            <a:r>
              <a:rPr lang="zh-CN" altLang="en-US"/>
              <a:t>内插过程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3275" y="1619250"/>
            <a:ext cx="63436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41420"/>
          </a:xfrm>
        </p:spPr>
        <p:txBody>
          <a:bodyPr>
            <a:normAutofit/>
          </a:bodyPr>
          <a:p>
            <a:r>
              <a:rPr lang="zh-CN" altLang="en-US"/>
              <a:t>纹理映射就是为图像添加上皮肤，将一张图片</a:t>
            </a:r>
            <a:r>
              <a:rPr lang="en-US" altLang="zh-CN"/>
              <a:t>/</a:t>
            </a:r>
            <a:r>
              <a:rPr lang="zh-CN" altLang="en-US"/>
              <a:t>图像映射到一个几何图形上面去，</a:t>
            </a:r>
            <a:endParaRPr lang="zh-CN" altLang="en-US"/>
          </a:p>
          <a:p>
            <a:r>
              <a:rPr lang="zh-CN" altLang="en-US"/>
              <a:t>即将一张真实世界的图片贴到一个由两个三角形组成的矩形上，这样矩形表面看上去就是这样图片，这张图片也称为纹理图像或纹理。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纹理映射的作用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根据纹理图像，为之前光栅化的每个片元涂上颜色。</a:t>
            </a:r>
            <a:endParaRPr lang="zh-CN" altLang="en-US"/>
          </a:p>
          <a:p>
            <a:r>
              <a:rPr lang="zh-CN" altLang="en-US"/>
              <a:t>组成纹理图像的像素又被称为纹素。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8461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准备纹理图像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配置纹理映射方式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加载纹理图像，并且对其配置，以在</a:t>
            </a:r>
            <a:r>
              <a:rPr lang="en-US" altLang="zh-CN"/>
              <a:t>webgl</a:t>
            </a:r>
            <a:r>
              <a:rPr lang="zh-CN" altLang="en-US"/>
              <a:t>中使用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在片元着色器中将相应的纹素从纹理中取出， 并将纹素的颜色赋给片元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  纹理图像的使用需要打开服务器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025" y="1329055"/>
            <a:ext cx="4843780" cy="374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666240"/>
            <a:ext cx="640461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简单的添加纹理程序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50390"/>
            <a:ext cx="67151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455150" cy="75882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前两步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30630" y="1604645"/>
            <a:ext cx="5873750" cy="3827145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顶点着色器中接收顶点的纹理坐标，光栅化后传递给片元着色器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片元着色器根据片元的纹理坐标，从纹理图像中抽取出纹素颜色赋给当前片元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4380" y="950595"/>
            <a:ext cx="510540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设置顶点的</a:t>
            </a:r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1570990"/>
            <a:ext cx="867727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实战：</a:t>
            </a:r>
            <a:r>
              <a:rPr lang="zh-CN" altLang="en-US"/>
              <a:t>向</a:t>
            </a:r>
            <a:r>
              <a:rPr lang="zh-CN" altLang="en-US"/>
              <a:t>顶点着色器传入除了坐标的其他信息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配置和加载纹理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3647440"/>
            <a:ext cx="7943850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05" y="285115"/>
            <a:ext cx="63436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删除纹理对象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2519045"/>
            <a:ext cx="82010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92375"/>
            <a:ext cx="8201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为</a:t>
            </a:r>
            <a:r>
              <a:rPr lang="en-US" altLang="zh-CN"/>
              <a:t>webgl</a:t>
            </a:r>
            <a:r>
              <a:rPr lang="zh-CN" altLang="en-US"/>
              <a:t>配置纹理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4432300"/>
          </a:xfrm>
        </p:spPr>
        <p:txBody>
          <a:bodyPr>
            <a:norm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）图片坐标轴旋转（延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）配置纹理参数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）配置纹理图像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）图像延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3620" y="-4445"/>
            <a:ext cx="586740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290" y="2016760"/>
            <a:ext cx="936307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616960"/>
            <a:ext cx="6934200" cy="2667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87475"/>
            <a:ext cx="9144000" cy="3128010"/>
          </a:xfrm>
        </p:spPr>
        <p:txBody>
          <a:bodyPr/>
          <a:p>
            <a:r>
              <a:rPr lang="en-US" altLang="zh-CN"/>
              <a:t>webgl</a:t>
            </a:r>
            <a:r>
              <a:rPr lang="zh-CN" altLang="en-US"/>
              <a:t>通过一种称作纹理单元的机制来同时使用多个纹理，每个纹理单元有一个单元编号来管理一张纹理图像。即使你的程序只需要一个纹理，也需要为其指定一个纹理单元。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系统支持纹理单元的个数取决于硬件和浏览器的</a:t>
            </a:r>
            <a:r>
              <a:rPr lang="en-US" altLang="zh-CN"/>
              <a:t>webgl</a:t>
            </a:r>
            <a:r>
              <a:rPr lang="zh-CN" altLang="en-US"/>
              <a:t>实现，但再默认情况下，</a:t>
            </a:r>
            <a:r>
              <a:rPr lang="en-US" altLang="zh-CN"/>
              <a:t>webgl</a:t>
            </a:r>
            <a:r>
              <a:rPr lang="zh-CN" altLang="en-US"/>
              <a:t>支持</a:t>
            </a:r>
            <a:r>
              <a:rPr lang="en-US" altLang="zh-CN"/>
              <a:t>8</a:t>
            </a:r>
            <a:r>
              <a:rPr lang="zh-CN" altLang="en-US"/>
              <a:t>个纹理单元，一些其他的系统支持的更多。内置变量</a:t>
            </a:r>
            <a:r>
              <a:rPr lang="en-US" altLang="zh-CN"/>
              <a:t>gl.TEXTURE0,</a:t>
            </a:r>
            <a:endParaRPr lang="en-US" altLang="zh-CN"/>
          </a:p>
          <a:p>
            <a:r>
              <a:rPr lang="en-US" altLang="zh-CN"/>
              <a:t>gl.TEXTURE1...... gl.TEXTURE7</a:t>
            </a:r>
            <a:r>
              <a:rPr lang="zh-CN" altLang="en-US"/>
              <a:t>各表示一个纹理单元。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0" y="1408430"/>
            <a:ext cx="89331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4476115"/>
            <a:ext cx="9382125" cy="176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351915"/>
            <a:ext cx="90011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730" y="2152015"/>
            <a:ext cx="7391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850390"/>
            <a:ext cx="9439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pname</a:t>
            </a:r>
            <a:r>
              <a:rPr lang="zh-CN" altLang="en-US"/>
              <a:t>的</a:t>
            </a:r>
            <a:r>
              <a:rPr lang="en-US" altLang="zh-CN"/>
              <a:t>4</a:t>
            </a:r>
            <a:r>
              <a:rPr lang="zh-CN" altLang="en-US"/>
              <a:t>个纹理参数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61135"/>
            <a:ext cx="912495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实战：</a:t>
            </a:r>
            <a:r>
              <a:rPr lang="zh-CN" altLang="en-US"/>
              <a:t>向顶点着色器传入除了顶点坐标之外的其他信息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032760"/>
          </a:xfrm>
        </p:spPr>
        <p:txBody>
          <a:bodyPr/>
          <a:p>
            <a:r>
              <a:rPr lang="zh-CN" altLang="en-US"/>
              <a:t>例如传入点尺寸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7155" y="2061845"/>
            <a:ext cx="489585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param</a:t>
            </a:r>
            <a:r>
              <a:rPr lang="zh-CN" altLang="en-US"/>
              <a:t>的可选值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999490"/>
            <a:ext cx="964882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纹理参数及其默认值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765" y="2276475"/>
            <a:ext cx="97631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324485"/>
            <a:ext cx="608647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）将纹理图像分配给纹理对象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689100"/>
            <a:ext cx="88773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724025"/>
            <a:ext cx="6943725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10" y="1724025"/>
            <a:ext cx="69437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纹素数据的格式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9395"/>
            <a:ext cx="94392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4441190"/>
            <a:ext cx="826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流明表示我们感知到的物体表面的亮度， 通常使用物体表面红绿蓝颜色分量值的加权平均来计算流明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纹理数据的数据格式</a:t>
            </a:r>
            <a:r>
              <a:rPr lang="en-US" altLang="zh-CN"/>
              <a:t>shu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91995"/>
            <a:ext cx="94964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）将纹理单元传递给片元</a:t>
            </a:r>
            <a:r>
              <a:rPr lang="zh-CN" altLang="en-US"/>
              <a:t>着色器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790700"/>
            <a:ext cx="65817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0" y="1750060"/>
            <a:ext cx="786765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3472180"/>
            <a:ext cx="67437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练习：实现一下效果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2301240"/>
            <a:ext cx="3733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片元着色器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片元着色器执行过程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147060"/>
          </a:xfrm>
        </p:spPr>
        <p:txBody>
          <a:bodyPr>
            <a:norm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82725"/>
            <a:ext cx="11303635" cy="282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012950"/>
            <a:ext cx="1130363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几何图形装配和光栅化过程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315" y="1260475"/>
            <a:ext cx="660019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调用片元着色器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1584325"/>
            <a:ext cx="64389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光栅概念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776730"/>
            <a:ext cx="62769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85110"/>
            <a:ext cx="6600825" cy="2781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29069379-4947-4ac8-bba4-23cb03448cfe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966</Words>
  <Application>WPS 演示</Application>
  <PresentationFormat>宽屏</PresentationFormat>
  <Paragraphs>121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WebGL纹理</vt:lpstr>
      <vt:lpstr>PowerPoint 演示文稿</vt:lpstr>
      <vt:lpstr>实战：向顶点着色器传入除了顶点坐标之外的其他信息</vt:lpstr>
      <vt:lpstr>练习：实现一下效果 </vt:lpstr>
      <vt:lpstr>02</vt:lpstr>
      <vt:lpstr>片元着色器执行过程</vt:lpstr>
      <vt:lpstr>几何图形装配和光栅化过程</vt:lpstr>
      <vt:lpstr>调用片元着色器</vt:lpstr>
      <vt:lpstr>光栅概念</vt:lpstr>
      <vt:lpstr>varying变量的行为与内插过程</vt:lpstr>
      <vt:lpstr>03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他琪姐</cp:lastModifiedBy>
  <cp:revision>219</cp:revision>
  <dcterms:created xsi:type="dcterms:W3CDTF">2018-08-14T06:54:00Z</dcterms:created>
  <dcterms:modified xsi:type="dcterms:W3CDTF">2019-03-13T13:09:10Z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